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75" r:id="rId2"/>
    <p:sldId id="257" r:id="rId3"/>
    <p:sldId id="276" r:id="rId4"/>
    <p:sldId id="278" r:id="rId5"/>
    <p:sldId id="27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7" r:id="rId14"/>
    <p:sldId id="268" r:id="rId15"/>
    <p:sldId id="269" r:id="rId16"/>
    <p:sldId id="279" r:id="rId17"/>
    <p:sldId id="282" r:id="rId18"/>
    <p:sldId id="283" r:id="rId19"/>
    <p:sldId id="270" r:id="rId20"/>
    <p:sldId id="271" r:id="rId21"/>
    <p:sldId id="272" r:id="rId22"/>
    <p:sldId id="273" r:id="rId23"/>
    <p:sldId id="284" r:id="rId24"/>
    <p:sldId id="290" r:id="rId25"/>
    <p:sldId id="291" r:id="rId26"/>
    <p:sldId id="293" r:id="rId27"/>
    <p:sldId id="294" r:id="rId28"/>
    <p:sldId id="295" r:id="rId29"/>
    <p:sldId id="297" r:id="rId30"/>
    <p:sldId id="298" r:id="rId31"/>
    <p:sldId id="288" r:id="rId32"/>
    <p:sldId id="289" r:id="rId33"/>
    <p:sldId id="29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60"/>
  </p:normalViewPr>
  <p:slideViewPr>
    <p:cSldViewPr snapToGrid="0">
      <p:cViewPr varScale="1">
        <p:scale>
          <a:sx n="94" d="100"/>
          <a:sy n="94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F6D5DBE-8E08-0C96-3D3E-1BFBC28B1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5B485BC4-6CBE-2A65-47FC-32B473CB4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FF52CAA-C4CA-0EFF-5B98-3058EC9E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A34923F-2A5F-DC94-D54B-AA91E903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18DF909-6FA5-3012-3467-169E5E75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80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A05E57C-D6CE-E47F-135A-0705B7A6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2EB81B53-C9EF-F38D-3EF8-4D8410E6E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418C4A4-D6B4-8D13-5883-5A2490E4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8335B6C-FC31-2885-9698-9268CE06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C118AAB-DCAE-20F3-5569-A7B29839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62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0372B424-8E92-7267-31BB-EA60176AD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34D7556D-FDAC-42B3-11D1-6E4467131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1DD3CA4-D934-CCC8-784F-461C740B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791F926-9415-9FC7-238C-B2022E1E0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E7A5345-D64B-E95E-F823-2792CAE9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88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0CB32FF-C20B-B9EB-8280-52B1365E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BA93B6E-00E0-28A6-95D2-DDEA5B54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alibri (Corpo)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9D14959-DCC7-41D5-E4AA-6868FB7C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E41CABD-B5E2-0BD1-00CF-9BB249ED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4C7AF378-6131-F3B3-0F75-8AEB8FEA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95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EBE2A4C-B293-D7C8-D1C3-DE0B501EC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A5BCBD2-9923-FD7E-6D4F-D9291CCD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C9E2BAC-F757-4CC9-B974-31F181E0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4EBB7EE4-09FB-9BEC-6F4F-6259A2F1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05BEEA8-3AC8-97A1-72EE-CD14BDF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93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EFD897D-862D-9F03-E6B0-BB41C568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16EFCA9-74E1-0294-B7AA-9A93505EC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5A1A8D0F-E5B6-745C-66C6-9F8A4C9B7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3A7574E-86D8-8554-67A8-3F94FB4B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03342893-171F-DF3F-E9F0-0D305CCC7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A1C1067D-1CBA-55B8-C232-8725FBDB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05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663CA37-37A8-2469-D046-BDDAC694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CA8B695-EA9B-BABE-9080-D34F155B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DA62882-AA82-355A-1A10-0DE376EE2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8F527354-EF6F-A7BB-30A5-A8FDD1FF3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106AA9EF-175A-8A5B-E6DF-F2A238CA3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CB81707D-23E8-FFC3-82E5-3A3A67FC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7EAAFC75-F86E-DA83-65B8-78DA779F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99D099C8-E9DD-9D66-7DB3-8438D9D6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60DC12-C7AF-3309-06F6-814199E2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3BA071E-1827-EEAC-7AEA-5337B33C5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AF02C73B-5549-B5D7-BA6D-8A652C62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9AC29262-67B9-0BAD-5B32-C8AB7A90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88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2DA3A2EF-92EB-43F5-4D25-E2BD100F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17E5C691-6F90-0BB2-A56B-90E74802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5D2BD552-4D9A-17BA-81C7-34591448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37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93C1CEE-022C-23A3-08C7-320CDAB71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3DC81B8-5B05-286E-E937-1048137A0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8926DC5F-3E38-0C5E-0F75-29C1BC6F1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E8B7AA68-CB34-3C05-44A8-AB610718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792487A1-8AB3-4C91-A4A6-DD7F6EB3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244D49EA-CF2B-C4F8-3846-DE43D499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7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3F3C4B8-EAF2-12B0-E5DE-8D5F47D6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3BBDE4EE-01D2-654B-91BF-B661334F2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4A1EAF66-1E00-6598-ED0D-3FAEEC59A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D2056A6-75C1-A5A9-ECDE-EBA727F4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59CD659-839B-02C8-A1AD-B6A36215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4242C6A-085F-37C3-BB34-A1DAFCA9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74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03A56C1D-99F7-CAAF-C476-9B7901C8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5A9202A6-72A0-5F5B-249A-A90114F84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2767E13-A28B-7272-89DD-51537F12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88B93-B34A-4E79-9218-BC599B7E4E78}" type="datetimeFigureOut">
              <a:rPr lang="pt-BR" smtClean="0"/>
              <a:t>16/04/2023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687C060-AD90-7DDF-BCBA-50D28DB70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12451BC-E829-2CCC-BD15-BF99ED62A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15AC2-77E0-426B-98CD-157D185A97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12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omo fazer uma modelagem 3D? | Astronautas Filmes">
            <a:extLst>
              <a:ext uri="{FF2B5EF4-FFF2-40B4-BE49-F238E27FC236}">
                <a16:creationId xmlns="" xmlns:a16="http://schemas.microsoft.com/office/drawing/2014/main" id="{6307A7EE-65F8-524F-546A-5CAD8057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A81FA3BE-B31B-BF89-3947-721E9DF18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7818"/>
            <a:ext cx="9144000" cy="1655762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Profa. Responsável: Adriana Rigolon</a:t>
            </a:r>
          </a:p>
          <a:p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Ministrantes: Guilherme de Souza </a:t>
            </a:r>
            <a:r>
              <a:rPr lang="pt-BR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Fornaciari</a:t>
            </a:r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Henrique Gabriel Moraes </a:t>
            </a:r>
            <a:r>
              <a:rPr lang="pt-BR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Denoni</a:t>
            </a:r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Júlio César Aguiar Guedes Pereira</a:t>
            </a:r>
            <a:endParaRPr lang="pt-BR" b="1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9F81811-0B06-89A6-FDC7-92AC3161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2044"/>
            <a:ext cx="9144000" cy="19433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Oficina</a:t>
            </a:r>
            <a:br>
              <a:rPr lang="pt-BR" sz="36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0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3D</a:t>
            </a:r>
            <a:endParaRPr lang="pt-BR" sz="3600" dirty="0">
              <a:solidFill>
                <a:srgbClr val="080808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BA80A19-DC75-E16C-5119-A6B4F27DC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61" y="385419"/>
            <a:ext cx="1363813" cy="1077011"/>
          </a:xfrm>
          <a:prstGeom prst="rect">
            <a:avLst/>
          </a:prstGeom>
        </p:spPr>
      </p:pic>
      <p:pic>
        <p:nvPicPr>
          <p:cNvPr id="6" name="Picture 2" descr="Resultado de imagem para LOGO IFRO PNG">
            <a:extLst>
              <a:ext uri="{FF2B5EF4-FFF2-40B4-BE49-F238E27FC236}">
                <a16:creationId xmlns="" xmlns:a16="http://schemas.microsoft.com/office/drawing/2014/main" id="{CD6478C4-FE36-71B8-6CE0-5E479843E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" r="-6489" b="22904"/>
          <a:stretch/>
        </p:blipFill>
        <p:spPr bwMode="auto">
          <a:xfrm>
            <a:off x="298827" y="446968"/>
            <a:ext cx="997872" cy="9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="" xmlns:a16="http://schemas.microsoft.com/office/drawing/2014/main" id="{9E19B3A8-34C0-FA47-4AE7-B33E320A40A8}"/>
              </a:ext>
            </a:extLst>
          </p:cNvPr>
          <p:cNvSpPr txBox="1">
            <a:spLocks/>
          </p:cNvSpPr>
          <p:nvPr/>
        </p:nvSpPr>
        <p:spPr>
          <a:xfrm>
            <a:off x="1158060" y="482061"/>
            <a:ext cx="9144000" cy="1262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INSTITUTO FEDERAL DE RONDÔNIA </a:t>
            </a:r>
            <a:b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IFRO – CAMPUS CACOAL</a:t>
            </a:r>
          </a:p>
          <a:p>
            <a:r>
              <a:rPr lang="pt-BR" sz="20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SEMANA AGROTECNOLÓGICA - Edição 2023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178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2EB492CD-616E-47F8-933B-5E2D952A0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="" xmlns:a16="http://schemas.microsoft.com/office/drawing/2014/main" id="{59383CF9-23B5-4335-9B21-1791C4CF1C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/>
              <a:t>Definição do ponto de origem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0007FE00-9498-4706-B255-6437B0252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737733"/>
            <a:ext cx="4777381" cy="321278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Primeiro apagamos a luz e a câmera, que não serão usadas neste curso</a:t>
            </a:r>
          </a:p>
          <a:p>
            <a:pPr algn="just"/>
            <a:r>
              <a:rPr lang="pt-BR" dirty="0"/>
              <a:t>Selecionar cubo -&gt; TAB -&gt; selecionar face debaixo -&gt; SHIFT + S -&gt; CURSOR PARA O ATIVO </a:t>
            </a:r>
          </a:p>
        </p:txBody>
      </p:sp>
    </p:spTree>
    <p:extLst>
      <p:ext uri="{BB962C8B-B14F-4D97-AF65-F5344CB8AC3E}">
        <p14:creationId xmlns:p14="http://schemas.microsoft.com/office/powerpoint/2010/main" val="274783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Definição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ponto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origem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 -&gt; botão direito - &gt; Definir origem -&gt; Origem para o cursor 3D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536" y="640080"/>
            <a:ext cx="704813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665DBBEF-238B-476B-96AB-8AAC3224EC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2" y="2099015"/>
            <a:ext cx="3571810" cy="2113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Nivelando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cubo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b="1" dirty="0"/>
              <a:t>Achatar o cubo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="" xmlns:a16="http://schemas.microsoft.com/office/drawing/2014/main" id="{6357EC4F-235E-4222-A36F-C7878ACE37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Selecione o lado de cima, e mova para cima ou para baixo, depois configure a janela resultante para -175 no plano Z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95958"/>
            <a:ext cx="6903720" cy="3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1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pt-BR" sz="3600" b="1" dirty="0"/>
              <a:t>Reduzir o tamanho para o tamanho de um chaveiro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="" xmlns:a16="http://schemas.microsoft.com/office/drawing/2014/main" id="{6357EC4F-235E-4222-A36F-C7878ACE37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algn="just"/>
            <a:r>
              <a:rPr lang="pt-BR" sz="2200" dirty="0"/>
              <a:t>Selecione todas as faces utilizando SHIFT -&gt; Selecionar a ferramenta escalonamento -&gt; reduzir até em torno de 10 CM de lado</a:t>
            </a:r>
          </a:p>
          <a:p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16254"/>
            <a:ext cx="6903720" cy="4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1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352BEC0E-22F8-46D0-9632-375DB541B0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b="1" dirty="0"/>
              <a:t>Dividir a face </a:t>
            </a:r>
            <a:r>
              <a:rPr lang="pt-BR" b="1" dirty="0" smtClean="0"/>
              <a:t>superior e inferior </a:t>
            </a:r>
            <a:r>
              <a:rPr lang="pt-BR" b="1" dirty="0"/>
              <a:t>em </a:t>
            </a:r>
            <a:r>
              <a:rPr lang="pt-BR" b="1" dirty="0" smtClean="0"/>
              <a:t>6x6</a:t>
            </a:r>
            <a:endParaRPr lang="pt-BR" b="1" dirty="0"/>
          </a:p>
        </p:txBody>
      </p:sp>
      <p:sp>
        <p:nvSpPr>
          <p:cNvPr id="13" name="sketch line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200" dirty="0" smtClean="0"/>
              <a:t>Selecione </a:t>
            </a:r>
            <a:r>
              <a:rPr lang="pt-BR" sz="2200" dirty="0"/>
              <a:t>a face superior -&gt; Botão direito -&gt; subdividir -&gt; </a:t>
            </a:r>
            <a:r>
              <a:rPr lang="pt-BR" sz="2200" dirty="0" smtClean="0"/>
              <a:t>5 cortes</a:t>
            </a:r>
          </a:p>
          <a:p>
            <a:endParaRPr lang="pt-BR" sz="2200" dirty="0"/>
          </a:p>
          <a:p>
            <a:r>
              <a:rPr lang="pt-BR" sz="2200" dirty="0" smtClean="0"/>
              <a:t>Selecione </a:t>
            </a:r>
            <a:r>
              <a:rPr lang="pt-BR" sz="2200" dirty="0"/>
              <a:t>a face </a:t>
            </a:r>
            <a:r>
              <a:rPr lang="pt-BR" sz="2200" dirty="0" smtClean="0"/>
              <a:t>inferior-</a:t>
            </a:r>
            <a:r>
              <a:rPr lang="pt-BR" sz="2200" dirty="0"/>
              <a:t>&gt; Botão direito -&gt; subdividir -&gt; 5 cortes</a:t>
            </a:r>
          </a:p>
          <a:p>
            <a:endParaRPr lang="pt-BR" sz="2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551" y="329183"/>
            <a:ext cx="3250793" cy="34299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634" y="4079193"/>
            <a:ext cx="2720340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smtClean="0"/>
              <a:t>Furar o canto do </a:t>
            </a:r>
            <a:r>
              <a:rPr lang="en-US" b="1" dirty="0" err="1" smtClean="0"/>
              <a:t>chaveiro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400" dirty="0" smtClean="0"/>
              <a:t>Seleciona a face do canto superior </a:t>
            </a:r>
            <a:r>
              <a:rPr lang="en-US" sz="2400" dirty="0" err="1" smtClean="0"/>
              <a:t>direito</a:t>
            </a:r>
            <a:r>
              <a:rPr lang="en-US" sz="2400" dirty="0"/>
              <a:t> </a:t>
            </a:r>
            <a:r>
              <a:rPr lang="en-US" sz="2400" dirty="0" smtClean="0"/>
              <a:t>-&gt; subdividir</a:t>
            </a:r>
          </a:p>
          <a:p>
            <a:pPr marL="0" indent="0" algn="ctr">
              <a:buNone/>
            </a:pPr>
            <a:r>
              <a:rPr lang="en-US" sz="2400" dirty="0" err="1" smtClean="0"/>
              <a:t>Repete</a:t>
            </a:r>
            <a:r>
              <a:rPr lang="en-US" sz="2400" dirty="0" smtClean="0"/>
              <a:t> para o </a:t>
            </a:r>
            <a:r>
              <a:rPr lang="en-US" sz="2400" dirty="0" err="1" smtClean="0"/>
              <a:t>mesmo</a:t>
            </a:r>
            <a:r>
              <a:rPr lang="en-US" sz="2400" dirty="0" smtClean="0"/>
              <a:t> canto </a:t>
            </a:r>
            <a:r>
              <a:rPr lang="en-US" sz="2400" dirty="0" err="1" smtClean="0"/>
              <a:t>debaixo</a:t>
            </a:r>
            <a:endParaRPr lang="en-US" sz="2400" dirty="0"/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868" y="2636085"/>
            <a:ext cx="4405665" cy="40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5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smtClean="0"/>
              <a:t>Furar o canto do </a:t>
            </a:r>
            <a:r>
              <a:rPr lang="en-US" b="1" dirty="0" err="1" smtClean="0"/>
              <a:t>chaveiro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 smtClean="0"/>
              <a:t>o </a:t>
            </a:r>
            <a:r>
              <a:rPr lang="en-US" sz="2400" dirty="0" err="1" smtClean="0"/>
              <a:t>vértice</a:t>
            </a:r>
            <a:r>
              <a:rPr lang="en-US" sz="2400" dirty="0" smtClean="0"/>
              <a:t> do </a:t>
            </a:r>
            <a:r>
              <a:rPr lang="en-US" sz="2400" dirty="0" err="1" smtClean="0"/>
              <a:t>meio</a:t>
            </a:r>
            <a:r>
              <a:rPr lang="en-US" sz="2400" dirty="0" smtClean="0"/>
              <a:t> -&gt; chanfro</a:t>
            </a:r>
            <a:r>
              <a:rPr lang="en-US" sz="2400" dirty="0"/>
              <a:t>	</a:t>
            </a:r>
            <a:r>
              <a:rPr lang="en-US" sz="2400" dirty="0" smtClean="0"/>
              <a:t>  </a:t>
            </a:r>
            <a:r>
              <a:rPr lang="en-US" sz="2400" dirty="0" smtClean="0"/>
              <a:t>-&gt;vertices </a:t>
            </a:r>
            <a:r>
              <a:rPr lang="en-US" sz="2400" dirty="0" smtClean="0"/>
              <a:t>e 0.2 cm de largura</a:t>
            </a:r>
            <a:endParaRPr lang="en-US" sz="2400" dirty="0"/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30" y="2571967"/>
            <a:ext cx="4404742" cy="40313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16" y="2019804"/>
            <a:ext cx="403895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smtClean="0"/>
              <a:t>Furar o canto do </a:t>
            </a:r>
            <a:r>
              <a:rPr lang="en-US" b="1" dirty="0" err="1" smtClean="0"/>
              <a:t>chaveiro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86635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err="1" smtClean="0"/>
              <a:t>Apague</a:t>
            </a:r>
            <a:r>
              <a:rPr lang="en-US" sz="2400" dirty="0" smtClean="0"/>
              <a:t> </a:t>
            </a:r>
            <a:r>
              <a:rPr lang="en-US" sz="2400" dirty="0" smtClean="0"/>
              <a:t>as 2 faces </a:t>
            </a:r>
            <a:r>
              <a:rPr lang="en-US" sz="2400" dirty="0" err="1" smtClean="0"/>
              <a:t>centrais</a:t>
            </a:r>
            <a:r>
              <a:rPr lang="en-US" sz="2400" dirty="0" smtClean="0"/>
              <a:t> -&gt; </a:t>
            </a: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vertices -&gt; </a:t>
            </a:r>
            <a:r>
              <a:rPr lang="en-US" sz="2400" dirty="0" err="1" smtClean="0"/>
              <a:t>crie</a:t>
            </a:r>
            <a:r>
              <a:rPr lang="en-US" sz="2400" dirty="0" smtClean="0"/>
              <a:t> </a:t>
            </a:r>
            <a:r>
              <a:rPr lang="en-US" sz="2400" dirty="0" err="1" smtClean="0"/>
              <a:t>novas</a:t>
            </a:r>
            <a:r>
              <a:rPr lang="en-US" sz="2400" dirty="0" smtClean="0"/>
              <a:t> faces (F) -&gt;</a:t>
            </a:r>
          </a:p>
          <a:p>
            <a:pPr marL="0" indent="0" algn="ctr">
              <a:buNone/>
            </a:pPr>
            <a:r>
              <a:rPr lang="en-US" sz="2400" dirty="0" smtClean="0"/>
              <a:t>Dissolver faces</a:t>
            </a:r>
            <a:endParaRPr lang="en-US" sz="2400" dirty="0"/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75" y="3748623"/>
            <a:ext cx="1346839" cy="13128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388" y="3748375"/>
            <a:ext cx="1696056" cy="1313075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758624" y="412145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(Corpo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		    -&gt;			       -&gt;			     -&gt;</a:t>
            </a:r>
            <a:endParaRPr lang="en-US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105" y="3654516"/>
            <a:ext cx="1371719" cy="148602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552" y="3662138"/>
            <a:ext cx="1447925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99ED5833-B85B-4103-8A3B-CAB0308E6C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Subdividir </a:t>
            </a:r>
            <a:r>
              <a:rPr lang="en-US" b="1" dirty="0" err="1"/>
              <a:t>ainda</a:t>
            </a:r>
            <a:r>
              <a:rPr lang="en-US" b="1" dirty="0"/>
              <a:t> </a:t>
            </a:r>
            <a:r>
              <a:rPr lang="en-US" b="1" dirty="0" err="1"/>
              <a:t>mais</a:t>
            </a:r>
            <a:r>
              <a:rPr lang="en-US" b="1" dirty="0"/>
              <a:t> o topo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/>
              <a:t>o </a:t>
            </a:r>
            <a:r>
              <a:rPr lang="en-US" sz="2400" dirty="0" err="1"/>
              <a:t>meio</a:t>
            </a:r>
            <a:r>
              <a:rPr lang="en-US" sz="2400" dirty="0"/>
              <a:t> do </a:t>
            </a:r>
            <a:r>
              <a:rPr lang="en-US" sz="2400" dirty="0" err="1"/>
              <a:t>chaveiro</a:t>
            </a:r>
            <a:r>
              <a:rPr lang="en-US" sz="2400" dirty="0"/>
              <a:t> -&gt; subdividir com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cortes</a:t>
            </a:r>
            <a:endParaRPr lang="en-US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93" y="2690312"/>
            <a:ext cx="3741744" cy="373412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23" y="2694474"/>
            <a:ext cx="3711497" cy="37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écnicas Avançadas de Modelagem 3D – Volume 01 – Gfx Total">
            <a:extLst>
              <a:ext uri="{FF2B5EF4-FFF2-40B4-BE49-F238E27FC236}">
                <a16:creationId xmlns="" xmlns:a16="http://schemas.microsoft.com/office/drawing/2014/main" id="{929C87DF-92E4-9D9F-33A5-BB0537EF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56B78DE-FF00-24AE-87F5-5BEBA174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8F4C966-9328-67C8-03F4-AB91F55FD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alibri (Corpo)"/>
              </a:rPr>
              <a:t>Modelagem 3D</a:t>
            </a:r>
          </a:p>
          <a:p>
            <a:r>
              <a:rPr lang="pt-BR" dirty="0">
                <a:latin typeface="Calibri (Corpo)"/>
              </a:rPr>
              <a:t>Ferramentas para Modelagem 3D</a:t>
            </a:r>
          </a:p>
          <a:p>
            <a:r>
              <a:rPr lang="pt-BR" dirty="0">
                <a:latin typeface="Calibri (Corpo)"/>
              </a:rPr>
              <a:t>Modelagem com Blender</a:t>
            </a:r>
          </a:p>
          <a:p>
            <a:pPr marL="0" indent="0">
              <a:buNone/>
            </a:pPr>
            <a:endParaRPr lang="pt-BR" dirty="0">
              <a:latin typeface="Calibri (Corpo)"/>
            </a:endParaRPr>
          </a:p>
          <a:p>
            <a:endParaRPr lang="pt-BR" dirty="0">
              <a:latin typeface="Calibri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89581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/>
              <a:t>Formar</a:t>
            </a:r>
            <a:r>
              <a:rPr lang="en-US" b="1" dirty="0"/>
              <a:t> a </a:t>
            </a:r>
            <a:r>
              <a:rPr lang="en-US" b="1" dirty="0" err="1"/>
              <a:t>letra</a:t>
            </a:r>
            <a:r>
              <a:rPr lang="en-US" b="1" dirty="0"/>
              <a:t> 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quadrados</a:t>
            </a:r>
            <a:r>
              <a:rPr lang="en-US" sz="2400" dirty="0"/>
              <a:t> no </a:t>
            </a:r>
            <a:r>
              <a:rPr lang="en-US" sz="2400" dirty="0" err="1"/>
              <a:t>padrão</a:t>
            </a:r>
            <a:r>
              <a:rPr lang="en-US" sz="2400" dirty="0"/>
              <a:t> </a:t>
            </a:r>
            <a:r>
              <a:rPr lang="en-US" sz="2400" dirty="0" err="1"/>
              <a:t>três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três</a:t>
            </a:r>
            <a:r>
              <a:rPr lang="en-US" sz="2400" dirty="0"/>
              <a:t> -&gt; dissolver faces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60" y="2571967"/>
            <a:ext cx="3998044" cy="400451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09" y="2571967"/>
            <a:ext cx="4058386" cy="40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6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err="1"/>
              <a:t>Formar</a:t>
            </a:r>
            <a:r>
              <a:rPr lang="en-US" b="1" dirty="0"/>
              <a:t> a </a:t>
            </a:r>
            <a:r>
              <a:rPr lang="en-US" b="1" dirty="0" err="1"/>
              <a:t>letra</a:t>
            </a:r>
            <a:r>
              <a:rPr lang="en-US" b="1" dirty="0"/>
              <a:t> 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quadrados</a:t>
            </a:r>
            <a:r>
              <a:rPr lang="en-US" sz="2400" dirty="0"/>
              <a:t> no </a:t>
            </a:r>
            <a:r>
              <a:rPr lang="en-US" sz="2400" dirty="0" err="1"/>
              <a:t>padrão</a:t>
            </a:r>
            <a:r>
              <a:rPr lang="en-US" sz="2400" dirty="0"/>
              <a:t>  </a:t>
            </a:r>
            <a:r>
              <a:rPr lang="en-US" sz="2400" dirty="0" err="1"/>
              <a:t>três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três</a:t>
            </a:r>
            <a:r>
              <a:rPr lang="en-US" sz="2400" dirty="0"/>
              <a:t> -&gt; dissolver faces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85" y="2862188"/>
            <a:ext cx="3630551" cy="360884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4" y="2857759"/>
            <a:ext cx="3583144" cy="36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5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733" y="1893098"/>
            <a:ext cx="4620584" cy="1406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Extrudar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faces do IF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33" y="3936855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Selecione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faces do I e do F -&gt;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Botão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direito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Extrudar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067" r="4814"/>
          <a:stretch/>
        </p:blipFill>
        <p:spPr>
          <a:xfrm>
            <a:off x="5138927" y="1508593"/>
            <a:ext cx="6923099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7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733" y="1893098"/>
            <a:ext cx="4620584" cy="1406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Apague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todas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faces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não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essenciais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33" y="3430667"/>
            <a:ext cx="4620584" cy="125604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visão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cima</a:t>
            </a:r>
            <a:r>
              <a:rPr lang="en-US" sz="2400" dirty="0" smtClean="0">
                <a:latin typeface="+mn-lt"/>
              </a:rPr>
              <a:t>, seleciona </a:t>
            </a:r>
            <a:r>
              <a:rPr lang="en-US" sz="2400" dirty="0" err="1" smtClean="0">
                <a:latin typeface="+mn-lt"/>
              </a:rPr>
              <a:t>tudo</a:t>
            </a:r>
            <a:r>
              <a:rPr lang="en-US" sz="2400" dirty="0" smtClean="0">
                <a:latin typeface="+mn-lt"/>
              </a:rPr>
              <a:t> e com SHIFT </a:t>
            </a:r>
            <a:r>
              <a:rPr lang="en-US" sz="2400" dirty="0" err="1" smtClean="0">
                <a:latin typeface="+mn-lt"/>
              </a:rPr>
              <a:t>deselecione</a:t>
            </a:r>
            <a:r>
              <a:rPr lang="en-US" sz="2400" dirty="0" smtClean="0">
                <a:latin typeface="+mn-lt"/>
              </a:rPr>
              <a:t> as faces </a:t>
            </a:r>
            <a:r>
              <a:rPr lang="en-US" sz="2400" dirty="0" err="1" smtClean="0">
                <a:latin typeface="+mn-lt"/>
              </a:rPr>
              <a:t>importantes</a:t>
            </a:r>
            <a:r>
              <a:rPr lang="en-US" sz="2400" dirty="0" smtClean="0">
                <a:latin typeface="+mn-lt"/>
              </a:rPr>
              <a:t> -&gt;</a:t>
            </a:r>
          </a:p>
          <a:p>
            <a:pPr marL="0" indent="0">
              <a:buNone/>
            </a:pPr>
            <a:r>
              <a:rPr lang="en-US" sz="2400" dirty="0" smtClean="0">
                <a:latin typeface="+mn-lt"/>
              </a:rPr>
              <a:t>DEL -&gt; faces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361" y="784631"/>
            <a:ext cx="5243014" cy="5288738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84733" y="4769406"/>
            <a:ext cx="4620584" cy="1256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(Corpo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>
                <a:latin typeface="+mn-lt"/>
              </a:rPr>
              <a:t>Faça</a:t>
            </a:r>
            <a:r>
              <a:rPr lang="en-US" sz="2400" dirty="0" smtClean="0">
                <a:latin typeface="+mn-lt"/>
              </a:rPr>
              <a:t> o </a:t>
            </a:r>
            <a:r>
              <a:rPr lang="en-US" sz="2400" dirty="0" err="1" smtClean="0">
                <a:latin typeface="+mn-lt"/>
              </a:rPr>
              <a:t>mesmo</a:t>
            </a:r>
            <a:r>
              <a:rPr lang="en-US" sz="2400" dirty="0" smtClean="0">
                <a:latin typeface="+mn-lt"/>
              </a:rPr>
              <a:t> com a parte </a:t>
            </a:r>
            <a:r>
              <a:rPr lang="en-US" sz="2400" dirty="0" err="1" smtClean="0">
                <a:latin typeface="+mn-lt"/>
              </a:rPr>
              <a:t>debaixo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80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1100" y="1759404"/>
            <a:ext cx="4620584" cy="2522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momento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seu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deve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parecer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assim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5" y="815113"/>
            <a:ext cx="5296359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3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Formar</a:t>
            </a:r>
            <a:r>
              <a:rPr lang="en-US" dirty="0"/>
              <a:t> o </a:t>
            </a:r>
            <a:r>
              <a:rPr lang="en-US" dirty="0" err="1"/>
              <a:t>pingo</a:t>
            </a:r>
            <a:r>
              <a:rPr lang="en-US" dirty="0"/>
              <a:t> do </a:t>
            </a:r>
            <a:r>
              <a:rPr lang="en-US" dirty="0" err="1"/>
              <a:t>i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 smtClean="0"/>
              <a:t>lados</a:t>
            </a:r>
            <a:r>
              <a:rPr lang="en-US" sz="2400" dirty="0" smtClean="0"/>
              <a:t> do </a:t>
            </a:r>
            <a:r>
              <a:rPr lang="en-US" sz="2400" dirty="0" err="1" smtClean="0"/>
              <a:t>quadrado</a:t>
            </a:r>
            <a:r>
              <a:rPr lang="en-US" sz="2400" dirty="0" smtClean="0"/>
              <a:t> que se </a:t>
            </a:r>
            <a:r>
              <a:rPr lang="en-US" sz="2400" dirty="0" err="1" smtClean="0"/>
              <a:t>tornará</a:t>
            </a:r>
            <a:r>
              <a:rPr lang="en-US" sz="2400" dirty="0" smtClean="0"/>
              <a:t> o </a:t>
            </a:r>
            <a:r>
              <a:rPr lang="en-US" sz="2400" dirty="0" err="1" smtClean="0"/>
              <a:t>pingo</a:t>
            </a:r>
            <a:r>
              <a:rPr lang="en-US" sz="2400" dirty="0" smtClean="0"/>
              <a:t> do I -&gt; subdividir -&gt; 10 </a:t>
            </a:r>
            <a:r>
              <a:rPr lang="en-US" sz="2400" dirty="0" err="1" smtClean="0"/>
              <a:t>cortes</a:t>
            </a:r>
            <a:endParaRPr lang="en-US" sz="2400" dirty="0"/>
          </a:p>
        </p:txBody>
      </p:sp>
      <p:sp>
        <p:nvSpPr>
          <p:cNvPr id="12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69" y="2936482"/>
            <a:ext cx="5170749" cy="29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5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733" y="1893098"/>
            <a:ext cx="4620584" cy="1406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Formar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pingo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33" y="3430667"/>
            <a:ext cx="4620584" cy="12560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Dissolva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faces do topo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5" y="1222362"/>
            <a:ext cx="5944115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22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Formar</a:t>
            </a:r>
            <a:r>
              <a:rPr lang="en-US" dirty="0"/>
              <a:t> o </a:t>
            </a:r>
            <a:r>
              <a:rPr lang="en-US" dirty="0" err="1"/>
              <a:t>pingo</a:t>
            </a:r>
            <a:r>
              <a:rPr lang="en-US" dirty="0"/>
              <a:t> do </a:t>
            </a:r>
            <a:r>
              <a:rPr lang="en-US" dirty="0" err="1"/>
              <a:t>i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109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lados</a:t>
            </a:r>
            <a:r>
              <a:rPr lang="en-US" sz="2400" dirty="0"/>
              <a:t> </a:t>
            </a:r>
            <a:r>
              <a:rPr lang="en-US" sz="2400" dirty="0" err="1" smtClean="0"/>
              <a:t>exceto</a:t>
            </a:r>
            <a:r>
              <a:rPr lang="en-US" sz="2400" dirty="0" smtClean="0"/>
              <a:t> o topo -&gt; </a:t>
            </a:r>
            <a:r>
              <a:rPr lang="en-US" sz="2400" dirty="0" err="1" smtClean="0"/>
              <a:t>Suavizar</a:t>
            </a:r>
            <a:r>
              <a:rPr lang="en-US" sz="2400" dirty="0" smtClean="0"/>
              <a:t> </a:t>
            </a:r>
            <a:r>
              <a:rPr lang="en-US" sz="2400" dirty="0" err="1" smtClean="0"/>
              <a:t>Vértices</a:t>
            </a:r>
            <a:r>
              <a:rPr lang="en-US" sz="2400" dirty="0" smtClean="0"/>
              <a:t> 	      -&gt; </a:t>
            </a:r>
            <a:r>
              <a:rPr lang="en-US" sz="2400" dirty="0" err="1" smtClean="0"/>
              <a:t>Maximiza</a:t>
            </a:r>
            <a:r>
              <a:rPr lang="en-US" sz="2400" dirty="0" smtClean="0"/>
              <a:t> </a:t>
            </a:r>
            <a:r>
              <a:rPr lang="en-US" sz="2400" dirty="0" err="1" smtClean="0"/>
              <a:t>tudo</a:t>
            </a:r>
            <a:r>
              <a:rPr lang="en-US" sz="2400" dirty="0" smtClean="0"/>
              <a:t> e remove a </a:t>
            </a:r>
            <a:r>
              <a:rPr lang="en-US" sz="2400" dirty="0" err="1" smtClean="0"/>
              <a:t>opção</a:t>
            </a:r>
            <a:r>
              <a:rPr lang="en-US" sz="2400" dirty="0" smtClean="0"/>
              <a:t> do </a:t>
            </a:r>
            <a:r>
              <a:rPr lang="en-US" sz="2400" dirty="0" err="1" smtClean="0"/>
              <a:t>eixo</a:t>
            </a:r>
            <a:r>
              <a:rPr lang="en-US" sz="2400" dirty="0" smtClean="0"/>
              <a:t> Z </a:t>
            </a:r>
            <a:endParaRPr lang="en-US" sz="2400" dirty="0"/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27" y="3117533"/>
            <a:ext cx="4142615" cy="279330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16" y="3119631"/>
            <a:ext cx="3521618" cy="27912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551" y="2172470"/>
            <a:ext cx="3886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5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Formar</a:t>
            </a:r>
            <a:r>
              <a:rPr lang="en-US" dirty="0"/>
              <a:t> o </a:t>
            </a:r>
            <a:r>
              <a:rPr lang="en-US" dirty="0" err="1"/>
              <a:t>pingo</a:t>
            </a:r>
            <a:r>
              <a:rPr lang="en-US" dirty="0"/>
              <a:t> do </a:t>
            </a:r>
            <a:r>
              <a:rPr lang="en-US" dirty="0" err="1"/>
              <a:t>i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109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Usando</a:t>
            </a:r>
            <a:r>
              <a:rPr lang="en-US" sz="2400" dirty="0" smtClean="0"/>
              <a:t> a </a:t>
            </a:r>
            <a:r>
              <a:rPr lang="en-US" sz="2400" dirty="0" err="1" smtClean="0"/>
              <a:t>ferramenta</a:t>
            </a:r>
            <a:r>
              <a:rPr lang="en-US" sz="2400" dirty="0" smtClean="0"/>
              <a:t> </a:t>
            </a:r>
            <a:r>
              <a:rPr lang="en-US" sz="2400" dirty="0" err="1" smtClean="0"/>
              <a:t>redimensionar</a:t>
            </a:r>
            <a:r>
              <a:rPr lang="en-US" sz="2400" dirty="0"/>
              <a:t> </a:t>
            </a:r>
            <a:r>
              <a:rPr lang="en-US" sz="2400" dirty="0" smtClean="0"/>
              <a:t>(S), </a:t>
            </a: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aumentar</a:t>
            </a:r>
            <a:r>
              <a:rPr lang="en-US" sz="2400" dirty="0" smtClean="0"/>
              <a:t> o </a:t>
            </a:r>
            <a:r>
              <a:rPr lang="en-US" sz="2400" dirty="0" err="1" smtClean="0"/>
              <a:t>tamanho</a:t>
            </a:r>
            <a:r>
              <a:rPr lang="en-US" sz="2400" dirty="0" smtClean="0"/>
              <a:t> para </a:t>
            </a:r>
            <a:r>
              <a:rPr lang="en-US" sz="2400" dirty="0" err="1" smtClean="0"/>
              <a:t>corresponder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tamanho</a:t>
            </a:r>
            <a:r>
              <a:rPr lang="en-US" sz="2400" dirty="0" smtClean="0"/>
              <a:t> dos </a:t>
            </a:r>
            <a:r>
              <a:rPr lang="en-US" sz="2400" dirty="0" err="1" smtClean="0"/>
              <a:t>quadrados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08" y="3415986"/>
            <a:ext cx="4047485" cy="24818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60" y="3117533"/>
            <a:ext cx="3871295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1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 smtClean="0"/>
              <a:t>Arredondar</a:t>
            </a:r>
            <a:r>
              <a:rPr lang="en-US" dirty="0" smtClean="0"/>
              <a:t> as </a:t>
            </a:r>
            <a:r>
              <a:rPr lang="en-US" dirty="0" err="1" smtClean="0"/>
              <a:t>bordas</a:t>
            </a:r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109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Selecione</a:t>
            </a:r>
            <a:r>
              <a:rPr lang="en-US" sz="2400" dirty="0" smtClean="0"/>
              <a:t> as 2 </a:t>
            </a:r>
            <a:r>
              <a:rPr lang="en-US" sz="2400" dirty="0" err="1" smtClean="0"/>
              <a:t>bordas</a:t>
            </a:r>
            <a:r>
              <a:rPr lang="en-US" sz="2400" dirty="0" smtClean="0"/>
              <a:t> que </a:t>
            </a:r>
            <a:r>
              <a:rPr lang="en-US" sz="2400" dirty="0" err="1" smtClean="0"/>
              <a:t>vamos</a:t>
            </a:r>
            <a:r>
              <a:rPr lang="en-US" sz="2400" dirty="0" smtClean="0"/>
              <a:t> </a:t>
            </a:r>
            <a:r>
              <a:rPr lang="en-US" sz="2400" dirty="0" err="1" smtClean="0"/>
              <a:t>arredondar</a:t>
            </a:r>
            <a:r>
              <a:rPr lang="en-US" sz="2400" dirty="0" smtClean="0"/>
              <a:t>, e </a:t>
            </a:r>
            <a:r>
              <a:rPr lang="en-US" sz="2400" dirty="0" err="1" smtClean="0"/>
              <a:t>puxe</a:t>
            </a:r>
            <a:r>
              <a:rPr lang="en-US" sz="2400" dirty="0" smtClean="0"/>
              <a:t> a </a:t>
            </a:r>
            <a:r>
              <a:rPr lang="en-US" sz="2400" dirty="0" err="1" smtClean="0"/>
              <a:t>bolinha</a:t>
            </a:r>
            <a:r>
              <a:rPr lang="en-US" sz="2400" dirty="0" smtClean="0"/>
              <a:t> do </a:t>
            </a:r>
            <a:r>
              <a:rPr lang="en-US" sz="2400" dirty="0" err="1" smtClean="0"/>
              <a:t>meio</a:t>
            </a:r>
            <a:r>
              <a:rPr lang="en-US" sz="2400" dirty="0" smtClean="0"/>
              <a:t> para </a:t>
            </a:r>
            <a:r>
              <a:rPr lang="en-US" sz="2400" dirty="0" err="1" smtClean="0"/>
              <a:t>cima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4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41" y="3117533"/>
            <a:ext cx="4262646" cy="29180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625" y="3117533"/>
            <a:ext cx="3802848" cy="29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="" xmlns:a16="http://schemas.microsoft.com/office/drawing/2014/main" id="{D2B783EE-0239-4717-BBEA-8C9EAC61C8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AD7C78-C714-0AC7-2D4D-D4729D0E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pt-BR" b="1" dirty="0"/>
              <a:t>Modelagem 3D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037EC470-C26B-8DCE-CCDB-B0A167D2C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61587" cy="4351338"/>
          </a:xfrm>
        </p:spPr>
        <p:txBody>
          <a:bodyPr>
            <a:normAutofit/>
          </a:bodyPr>
          <a:lstStyle/>
          <a:p>
            <a:r>
              <a:rPr lang="pt-BR" i="0" dirty="0">
                <a:effectLst/>
                <a:latin typeface="Nunito" panose="020B0604020202020204" pitchFamily="2" charset="0"/>
              </a:rPr>
              <a:t>Modelagem 3D </a:t>
            </a:r>
            <a:r>
              <a:rPr lang="pt-BR" b="0" i="0" dirty="0">
                <a:effectLst/>
                <a:latin typeface="Nunito" panose="020B0604020202020204" pitchFamily="2" charset="0"/>
              </a:rPr>
              <a:t>é o processo de desenvolvimento de personagens, objetos ou cenários em três dimensões. </a:t>
            </a:r>
          </a:p>
          <a:p>
            <a:r>
              <a:rPr lang="pt-BR" b="0" i="0" dirty="0">
                <a:effectLst/>
                <a:latin typeface="Nunito" panose="020B0604020202020204" pitchFamily="2" charset="0"/>
              </a:rPr>
              <a:t>Ou seja, que possuem altura, largura e profundidade.</a:t>
            </a:r>
          </a:p>
        </p:txBody>
      </p:sp>
      <p:sp>
        <p:nvSpPr>
          <p:cNvPr id="1054" name="Oval 1053">
            <a:extLst>
              <a:ext uri="{FF2B5EF4-FFF2-40B4-BE49-F238E27FC236}">
                <a16:creationId xmlns="" xmlns:a16="http://schemas.microsoft.com/office/drawing/2014/main" id="{A7B99495-F43F-4D80-A44F-2CB4764EB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O que é modelagem 3D? Saiba tudo sobre essa arte!">
            <a:extLst>
              <a:ext uri="{FF2B5EF4-FFF2-40B4-BE49-F238E27FC236}">
                <a16:creationId xmlns="" xmlns:a16="http://schemas.microsoft.com/office/drawing/2014/main" id="{9251C597-423E-2D78-85FF-1F6F6F8E1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7" r="1349" b="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Arc 1055">
            <a:extLst>
              <a:ext uri="{FF2B5EF4-FFF2-40B4-BE49-F238E27FC236}">
                <a16:creationId xmlns="" xmlns:a16="http://schemas.microsoft.com/office/drawing/2014/main" id="{70BEB1E7-2F88-40BC-B73D-42E5B6F80B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5 softwares de modelagem 3D que você deveria testar | SAGA BLOG">
            <a:extLst>
              <a:ext uri="{FF2B5EF4-FFF2-40B4-BE49-F238E27FC236}">
                <a16:creationId xmlns="" xmlns:a16="http://schemas.microsoft.com/office/drawing/2014/main" id="{D659F46D-AC6B-E5A9-3F49-FF8DA9388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84" b="-4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51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733" y="1893098"/>
            <a:ext cx="4620584" cy="1406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Arredondar</a:t>
            </a:r>
            <a:r>
              <a:rPr lang="en-US" dirty="0"/>
              <a:t> as </a:t>
            </a:r>
            <a:r>
              <a:rPr lang="en-US" dirty="0" err="1"/>
              <a:t>bordas</a:t>
            </a:r>
            <a:r>
              <a:rPr lang="en-US" dirty="0"/>
              <a:t> 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4733" y="3430667"/>
            <a:ext cx="4620584" cy="12560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painel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abre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à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esquerda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aumente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segmentos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84733" y="4769406"/>
            <a:ext cx="4620584" cy="1256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(Corpo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+mn-lt"/>
              </a:rPr>
              <a:t>A </a:t>
            </a:r>
            <a:r>
              <a:rPr lang="en-US" sz="2400" dirty="0" err="1" smtClean="0">
                <a:latin typeface="+mn-lt"/>
              </a:rPr>
              <a:t>configuração</a:t>
            </a:r>
            <a:r>
              <a:rPr lang="en-US" sz="2400" dirty="0" smtClean="0">
                <a:latin typeface="+mn-lt"/>
              </a:rPr>
              <a:t> “</a:t>
            </a:r>
            <a:r>
              <a:rPr lang="en-US" sz="2400" dirty="0" err="1" smtClean="0">
                <a:latin typeface="+mn-lt"/>
              </a:rPr>
              <a:t>Formato</a:t>
            </a:r>
            <a:r>
              <a:rPr lang="en-US" sz="2400" dirty="0" smtClean="0">
                <a:latin typeface="+mn-lt"/>
              </a:rPr>
              <a:t>” </a:t>
            </a:r>
            <a:r>
              <a:rPr lang="en-US" sz="2400" dirty="0" err="1" smtClean="0">
                <a:latin typeface="+mn-lt"/>
              </a:rPr>
              <a:t>pode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ser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alterada</a:t>
            </a:r>
            <a:r>
              <a:rPr lang="en-US" sz="2400" dirty="0" smtClean="0">
                <a:latin typeface="+mn-lt"/>
              </a:rPr>
              <a:t> a </a:t>
            </a:r>
            <a:r>
              <a:rPr lang="en-US" sz="2400" dirty="0" err="1" smtClean="0">
                <a:latin typeface="+mn-lt"/>
              </a:rPr>
              <a:t>seu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gosto</a:t>
            </a:r>
            <a:endParaRPr lang="en-US" sz="2400" dirty="0">
              <a:latin typeface="+mn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410" y="787840"/>
            <a:ext cx="3652276" cy="52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1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smtClean="0"/>
              <a:t>Remover vertices </a:t>
            </a:r>
            <a:r>
              <a:rPr lang="en-US" dirty="0" err="1" smtClean="0"/>
              <a:t>desnecessários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101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Podemos</a:t>
            </a:r>
            <a:r>
              <a:rPr lang="en-US" sz="2400" dirty="0" smtClean="0"/>
              <a:t> </a:t>
            </a:r>
            <a:r>
              <a:rPr lang="en-US" sz="2400" dirty="0" err="1" smtClean="0"/>
              <a:t>clicar</a:t>
            </a:r>
            <a:r>
              <a:rPr lang="en-US" sz="2400" dirty="0" smtClean="0"/>
              <a:t> </a:t>
            </a:r>
            <a:r>
              <a:rPr lang="en-US" sz="2400" dirty="0" err="1" smtClean="0"/>
              <a:t>neste</a:t>
            </a:r>
            <a:r>
              <a:rPr lang="en-US" sz="2400" dirty="0" smtClean="0"/>
              <a:t> </a:t>
            </a:r>
            <a:r>
              <a:rPr lang="en-US" sz="2400" dirty="0" err="1" smtClean="0"/>
              <a:t>botão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tornar</a:t>
            </a:r>
            <a:r>
              <a:rPr lang="en-US" sz="2400" dirty="0" smtClean="0"/>
              <a:t> as faces </a:t>
            </a:r>
            <a:r>
              <a:rPr lang="en-US" sz="2400" dirty="0" err="1" smtClean="0"/>
              <a:t>invísiveis</a:t>
            </a:r>
            <a:r>
              <a:rPr lang="en-US" sz="2400" dirty="0" smtClean="0"/>
              <a:t>, </a:t>
            </a:r>
            <a:r>
              <a:rPr lang="en-US" sz="2400" dirty="0" err="1" smtClean="0"/>
              <a:t>isto</a:t>
            </a:r>
            <a:r>
              <a:rPr lang="en-US" sz="2400" dirty="0" smtClean="0"/>
              <a:t> é </a:t>
            </a:r>
            <a:r>
              <a:rPr lang="en-US" sz="2400" dirty="0" err="1" smtClean="0"/>
              <a:t>util</a:t>
            </a:r>
            <a:r>
              <a:rPr lang="en-US" sz="2400" dirty="0" smtClean="0"/>
              <a:t> para </a:t>
            </a:r>
            <a:r>
              <a:rPr lang="en-US" sz="2400" dirty="0" err="1" smtClean="0"/>
              <a:t>selecionar</a:t>
            </a:r>
            <a:r>
              <a:rPr lang="en-US" sz="2400" dirty="0" smtClean="0"/>
              <a:t> </a:t>
            </a:r>
            <a:r>
              <a:rPr lang="en-US" sz="2400" dirty="0" err="1" smtClean="0"/>
              <a:t>grandes</a:t>
            </a:r>
            <a:r>
              <a:rPr lang="en-US" sz="2400" dirty="0" smtClean="0"/>
              <a:t> </a:t>
            </a:r>
            <a:r>
              <a:rPr lang="en-US" sz="2400" dirty="0" err="1" smtClean="0"/>
              <a:t>quantidades</a:t>
            </a:r>
            <a:r>
              <a:rPr lang="en-US" sz="2400" dirty="0" smtClean="0"/>
              <a:t> de vertices/</a:t>
            </a:r>
            <a:r>
              <a:rPr lang="en-US" sz="2400" dirty="0" err="1" smtClean="0"/>
              <a:t>arestas</a:t>
            </a:r>
            <a:r>
              <a:rPr lang="en-US" sz="2400" dirty="0" smtClean="0"/>
              <a:t>/faces</a:t>
            </a:r>
            <a:endParaRPr lang="en-US" sz="2400" dirty="0"/>
          </a:p>
        </p:txBody>
      </p:sp>
      <p:sp>
        <p:nvSpPr>
          <p:cNvPr id="12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519" y="3031971"/>
            <a:ext cx="4894364" cy="11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5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C4879EFC-8E62-4E00-973C-C45EE9EC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 smtClean="0"/>
              <a:t>Criar</a:t>
            </a:r>
            <a:r>
              <a:rPr lang="en-US" dirty="0" smtClean="0"/>
              <a:t> um topo e </a:t>
            </a:r>
            <a:r>
              <a:rPr lang="en-US" dirty="0" err="1" smtClean="0"/>
              <a:t>uma</a:t>
            </a:r>
            <a:r>
              <a:rPr lang="en-US" dirty="0" smtClean="0"/>
              <a:t> base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101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Desta forma, </a:t>
            </a:r>
            <a:r>
              <a:rPr lang="en-US" sz="2400" dirty="0" err="1" smtClean="0"/>
              <a:t>vamos</a:t>
            </a:r>
            <a:r>
              <a:rPr lang="en-US" sz="2400" dirty="0" smtClean="0"/>
              <a:t> à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visão</a:t>
            </a:r>
            <a:r>
              <a:rPr lang="en-US" sz="2400" dirty="0" smtClean="0"/>
              <a:t> </a:t>
            </a:r>
            <a:r>
              <a:rPr lang="en-US" sz="2400" dirty="0" smtClean="0"/>
              <a:t>lateral, e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selecionar</a:t>
            </a:r>
            <a:r>
              <a:rPr lang="en-US" sz="2400" dirty="0" smtClean="0"/>
              <a:t> </a:t>
            </a:r>
            <a:r>
              <a:rPr lang="en-US" sz="2400" dirty="0" err="1" smtClean="0"/>
              <a:t>todos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vertices </a:t>
            </a:r>
            <a:r>
              <a:rPr lang="en-US" sz="2400" dirty="0" err="1" smtClean="0"/>
              <a:t>desejados</a:t>
            </a:r>
            <a:r>
              <a:rPr lang="en-US" sz="2400" dirty="0" smtClean="0"/>
              <a:t>, </a:t>
            </a:r>
            <a:r>
              <a:rPr lang="en-US" sz="2400" dirty="0" err="1" smtClean="0"/>
              <a:t>podemos</a:t>
            </a:r>
            <a:r>
              <a:rPr lang="en-US" sz="2400" dirty="0" smtClean="0"/>
              <a:t> </a:t>
            </a:r>
            <a:r>
              <a:rPr lang="en-US" sz="2400" dirty="0" err="1" smtClean="0"/>
              <a:t>criar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face superior/inferior (F)</a:t>
            </a:r>
            <a:endParaRPr lang="en-US" sz="2400" dirty="0"/>
          </a:p>
        </p:txBody>
      </p:sp>
      <p:sp>
        <p:nvSpPr>
          <p:cNvPr id="12" name="sketch line">
            <a:extLst>
              <a:ext uri="{FF2B5EF4-FFF2-40B4-BE49-F238E27FC236}">
                <a16:creationId xmlns="" xmlns:a16="http://schemas.microsoft.com/office/drawing/2014/main" id="{D6A9C53F-5F90-40A5-8C85-5412D39C8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57" y="2934160"/>
            <a:ext cx="7289888" cy="162843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56" y="4691101"/>
            <a:ext cx="7289889" cy="18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0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B7BD7FCF-A254-4A97-A15C-319B67622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52FFAF72-6204-4676-9C6F-9A4CC4D918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733" y="1893098"/>
            <a:ext cx="4620584" cy="14067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seu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chaveiro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virtual </a:t>
            </a:r>
            <a:r>
              <a:rPr lang="en-US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está</a:t>
            </a:r>
            <a:r>
              <a:rPr lang="en-US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pronto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18" y="1279974"/>
            <a:ext cx="5334462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4" name="Rectangle 2083">
            <a:extLst>
              <a:ext uri="{FF2B5EF4-FFF2-40B4-BE49-F238E27FC236}">
                <a16:creationId xmlns="" xmlns:a16="http://schemas.microsoft.com/office/drawing/2014/main" id="{0BAAA925-2FEE-4E9B-B60C-B03A886BDC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6" name="Group 2085">
            <a:extLst>
              <a:ext uri="{FF2B5EF4-FFF2-40B4-BE49-F238E27FC236}">
                <a16:creationId xmlns="" xmlns:a16="http://schemas.microsoft.com/office/drawing/2014/main" id="{A9270323-9616-4384-857D-E86B78272E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87" name="Rectangle 2086">
              <a:extLst>
                <a:ext uri="{FF2B5EF4-FFF2-40B4-BE49-F238E27FC236}">
                  <a16:creationId xmlns="" xmlns:a16="http://schemas.microsoft.com/office/drawing/2014/main" id="{8A3838D5-9565-4601-BAC3-D1B5BDB803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="" xmlns:a16="http://schemas.microsoft.com/office/drawing/2014/main" id="{3349A4B8-3246-4579-922E-FE1155C7F0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="" xmlns:a16="http://schemas.microsoft.com/office/drawing/2014/main" id="{CBC4F608-B4B8-48C3-9572-C0F061B1CD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4A614ED-58A1-00CC-9280-3D7366C5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Modelagem 3D</a:t>
            </a:r>
            <a:endParaRPr lang="pt-BR" sz="4000" dirty="0"/>
          </a:p>
        </p:txBody>
      </p:sp>
      <p:pic>
        <p:nvPicPr>
          <p:cNvPr id="2050" name="Picture 2" descr="Modelagem 3D: O que é e Como Funciona - Artgeist">
            <a:extLst>
              <a:ext uri="{FF2B5EF4-FFF2-40B4-BE49-F238E27FC236}">
                <a16:creationId xmlns="" xmlns:a16="http://schemas.microsoft.com/office/drawing/2014/main" id="{4D6A7E11-EE1F-164A-9278-B8016DF3C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1" b="1"/>
          <a:stretch/>
        </p:blipFill>
        <p:spPr bwMode="auto">
          <a:xfrm>
            <a:off x="914401" y="774285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2" name="Rectangle 2091">
            <a:extLst>
              <a:ext uri="{FF2B5EF4-FFF2-40B4-BE49-F238E27FC236}">
                <a16:creationId xmlns="" xmlns:a16="http://schemas.microsoft.com/office/drawing/2014/main" id="{1382A32C-5B0C-4B1C-A074-76C6DBCC9F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Melhores programas de arquitetura 3D - BibLus">
            <a:extLst>
              <a:ext uri="{FF2B5EF4-FFF2-40B4-BE49-F238E27FC236}">
                <a16:creationId xmlns="" xmlns:a16="http://schemas.microsoft.com/office/drawing/2014/main" id="{AC03E5D7-627E-2E63-BF4C-0E71C24E6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r="3113" b="1"/>
          <a:stretch/>
        </p:blipFill>
        <p:spPr bwMode="auto">
          <a:xfrm>
            <a:off x="914401" y="3575074"/>
            <a:ext cx="438912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7CB8CAD-7E8F-F0A0-C8CB-399CB47F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414549"/>
            <a:ext cx="5408813" cy="3726049"/>
          </a:xfrm>
        </p:spPr>
        <p:txBody>
          <a:bodyPr anchor="ctr">
            <a:normAutofit/>
          </a:bodyPr>
          <a:lstStyle/>
          <a:p>
            <a:pPr algn="just"/>
            <a:r>
              <a:rPr lang="pt-BR" sz="1900" dirty="0">
                <a:latin typeface="Nunito" panose="020B0604020202020204" pitchFamily="2" charset="0"/>
              </a:rPr>
              <a:t>A modelagem 3D pode ser utilizada para diversas finalidades.</a:t>
            </a:r>
          </a:p>
          <a:p>
            <a:pPr algn="just"/>
            <a:r>
              <a:rPr lang="pt-BR" sz="1900" dirty="0">
                <a:latin typeface="Nunito" panose="020B0604020202020204" pitchFamily="2" charset="0"/>
              </a:rPr>
              <a:t>Para desenho industrial e arquitetura, a modelagem 3D pode ser utilizada para o desenvolvimento de móveis, objetos, produtos e até mesmo de ambientes inteiros. </a:t>
            </a:r>
          </a:p>
          <a:p>
            <a:pPr algn="just"/>
            <a:r>
              <a:rPr lang="pt-BR" sz="1900" dirty="0">
                <a:latin typeface="Nunito" panose="020B0604020202020204" pitchFamily="2" charset="0"/>
              </a:rPr>
              <a:t>No setor automobilístico, motores, peças e automóveis são planejados e projetados através de modelos computadorizados em 3D.</a:t>
            </a:r>
          </a:p>
          <a:p>
            <a:pPr algn="just"/>
            <a:r>
              <a:rPr lang="pt-BR" sz="1900" dirty="0">
                <a:latin typeface="Nunito" panose="020B0604020202020204" pitchFamily="2" charset="0"/>
              </a:rPr>
              <a:t>Nas artes e entretenimento, para criação de jogos, produtos audiovisuais e ilustrações.</a:t>
            </a:r>
          </a:p>
          <a:p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5617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8" name="Rectangle 3086">
            <a:extLst>
              <a:ext uri="{FF2B5EF4-FFF2-40B4-BE49-F238E27FC236}">
                <a16:creationId xmlns="" xmlns:a16="http://schemas.microsoft.com/office/drawing/2014/main" id="{2C61293E-6EBE-43EF-A52C-9BEBFD767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AE76116-69B4-4617-BC9F-A3685D47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pPr algn="ctr"/>
            <a:r>
              <a:rPr lang="pt-BR" dirty="0"/>
              <a:t>Ferramentas para modelagem 3D</a:t>
            </a:r>
          </a:p>
        </p:txBody>
      </p:sp>
      <p:pic>
        <p:nvPicPr>
          <p:cNvPr id="3074" name="Picture 2" descr="Pessoas com roupas coloridas&#10;&#10;Descrição gerada automaticamente com confiança média">
            <a:extLst>
              <a:ext uri="{FF2B5EF4-FFF2-40B4-BE49-F238E27FC236}">
                <a16:creationId xmlns="" xmlns:a16="http://schemas.microsoft.com/office/drawing/2014/main" id="{FDBD7A37-D944-8BC8-3183-75637915C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 r="11630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sketchy line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0E5B1F5C-C711-525B-A796-34520D9AA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algn="just"/>
            <a:r>
              <a:rPr lang="pt-BR" sz="2200" b="0" i="0" dirty="0">
                <a:effectLst/>
                <a:latin typeface="Nunito" panose="020B0604020202020204" pitchFamily="2" charset="0"/>
              </a:rPr>
              <a:t>As criações em 3D são feitas através de softwares específicos, que podem variar de acordo com a finalidade do projeto.</a:t>
            </a:r>
          </a:p>
          <a:p>
            <a:pPr algn="just"/>
            <a:r>
              <a:rPr lang="pt-BR" sz="2200" b="0" i="0" dirty="0">
                <a:effectLst/>
                <a:latin typeface="Nunito" panose="020B0604020202020204" pitchFamily="2" charset="0"/>
              </a:rPr>
              <a:t>Essa etapa incluiu a criação dos objetos através das malhas tridimensionais, inclusão de texturas e cores.</a:t>
            </a:r>
          </a:p>
          <a:p>
            <a:pPr algn="just"/>
            <a:r>
              <a:rPr lang="pt-BR" sz="2200" b="0" i="0" dirty="0">
                <a:effectLst/>
                <a:latin typeface="Nunito" panose="020B0604020202020204" pitchFamily="2" charset="0"/>
              </a:rPr>
              <a:t>Alguns dos softwares mais utilizados são Autodesk Maya, Blender, 3DS Max e </a:t>
            </a:r>
            <a:r>
              <a:rPr lang="pt-BR" sz="2200" b="0" i="0" dirty="0" err="1">
                <a:effectLst/>
                <a:latin typeface="Nunito" panose="020B0604020202020204" pitchFamily="2" charset="0"/>
              </a:rPr>
              <a:t>ZBrush</a:t>
            </a:r>
            <a:r>
              <a:rPr lang="pt-BR" sz="2200" b="0" i="0" dirty="0">
                <a:effectLst/>
                <a:latin typeface="Nunito" panose="020B0604020202020204" pitchFamily="2" charset="0"/>
              </a:rPr>
              <a:t>.</a:t>
            </a:r>
          </a:p>
          <a:p>
            <a:endParaRPr lang="pt-BR" sz="2200" b="0" i="0" dirty="0">
              <a:effectLst/>
              <a:latin typeface="Nuni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1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2">
            <a:extLst>
              <a:ext uri="{FF2B5EF4-FFF2-40B4-BE49-F238E27FC236}">
                <a16:creationId xmlns="" xmlns:a16="http://schemas.microsoft.com/office/drawing/2014/main" id="{D1D34770-47A8-402C-AF23-2B653F2D88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pt-BR" b="1" dirty="0"/>
              <a:t>Blender</a:t>
            </a:r>
            <a:r>
              <a:rPr lang="pt-BR" sz="4000" dirty="0">
                <a:latin typeface="Calibri (Corpo)"/>
              </a:rPr>
              <a:t/>
            </a:r>
            <a:br>
              <a:rPr lang="pt-BR" sz="4000" dirty="0">
                <a:latin typeface="Calibri (Corpo)"/>
              </a:rPr>
            </a:b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  <a:latin typeface="Nunito" pitchFamily="2" charset="0"/>
              </a:rPr>
              <a:t>O Blender é um software gratuito que oferece funcionalidades completas para modelagem, renderização, animação, pós-produção, criação e visualização de conteúdo 3D interativo.</a:t>
            </a:r>
          </a:p>
          <a:p>
            <a:pPr algn="just"/>
            <a:r>
              <a:rPr lang="pt-BR" sz="2000" b="0" i="0" dirty="0">
                <a:effectLst/>
                <a:latin typeface="Nunito" pitchFamily="2" charset="0"/>
              </a:rPr>
              <a:t>Pode ser utilizado para criar visualizações de espaços tridimensionais, imagens estáticas e até vídeos de alta qualidade.</a:t>
            </a:r>
          </a:p>
          <a:p>
            <a:endParaRPr lang="pt-BR" sz="2000" dirty="0"/>
          </a:p>
        </p:txBody>
      </p:sp>
      <p:pic>
        <p:nvPicPr>
          <p:cNvPr id="4098" name="Picture 2" descr="Logo — blender.org">
            <a:extLst>
              <a:ext uri="{FF2B5EF4-FFF2-40B4-BE49-F238E27FC236}">
                <a16:creationId xmlns="" xmlns:a16="http://schemas.microsoft.com/office/drawing/2014/main" id="{EE4A981F-AE8B-B652-42C6-948C18686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r="695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4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="" xmlns:a16="http://schemas.microsoft.com/office/drawing/2014/main" id="{637B2035-1FCB-439A-B421-095E136C7E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0">
            <a:extLst>
              <a:ext uri="{FF2B5EF4-FFF2-40B4-BE49-F238E27FC236}">
                <a16:creationId xmlns="" xmlns:a16="http://schemas.microsoft.com/office/drawing/2014/main" id="{B39A1F5A-E57E-4178-8F57-A18DC747E5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anchor="b">
            <a:normAutofit/>
          </a:bodyPr>
          <a:lstStyle/>
          <a:p>
            <a:pPr algn="ctr"/>
            <a:r>
              <a:rPr lang="pt-BR" b="1" dirty="0"/>
              <a:t>Comandos básicos do Blender</a:t>
            </a:r>
          </a:p>
        </p:txBody>
      </p:sp>
      <p:sp>
        <p:nvSpPr>
          <p:cNvPr id="20" name="Freeform: Shape 12">
            <a:extLst>
              <a:ext uri="{FF2B5EF4-FFF2-40B4-BE49-F238E27FC236}">
                <a16:creationId xmlns="" xmlns:a16="http://schemas.microsoft.com/office/drawing/2014/main" id="{CF93DC6C-1BFD-4414-BF23-471C8831CA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17" y="3942019"/>
            <a:ext cx="3836894" cy="1677782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="" xmlns:a16="http://schemas.microsoft.com/office/drawing/2014/main" id="{001928A5-13A8-4372-8A77-BCAAE5553E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86415" y="723153"/>
            <a:ext cx="4555782" cy="5392482"/>
          </a:xfrm>
        </p:spPr>
        <p:txBody>
          <a:bodyPr anchor="ctr">
            <a:normAutofit/>
          </a:bodyPr>
          <a:lstStyle/>
          <a:p>
            <a:r>
              <a:rPr lang="pt-BR" sz="2400" dirty="0"/>
              <a:t>Zoom in e zoom out</a:t>
            </a:r>
          </a:p>
          <a:p>
            <a:r>
              <a:rPr lang="pt-BR" sz="2400" dirty="0"/>
              <a:t>Movimentação para os lados</a:t>
            </a:r>
          </a:p>
          <a:p>
            <a:r>
              <a:rPr lang="pt-BR" sz="2400" dirty="0"/>
              <a:t>Alteração do ponto de vista</a:t>
            </a:r>
          </a:p>
          <a:p>
            <a:r>
              <a:rPr lang="pt-BR" sz="2400" dirty="0"/>
              <a:t>Seleção de objetos</a:t>
            </a:r>
          </a:p>
          <a:p>
            <a:r>
              <a:rPr lang="pt-BR" sz="2400" dirty="0"/>
              <a:t>2 modos de edição</a:t>
            </a:r>
          </a:p>
          <a:p>
            <a:r>
              <a:rPr lang="pt-BR" sz="2400" dirty="0"/>
              <a:t>Seleção de vértices, lados e faces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2982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2EB492CD-616E-47F8-933B-5E2D952A0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="" xmlns:a16="http://schemas.microsoft.com/office/drawing/2014/main" id="{59383CF9-23B5-4335-9B21-1791C4CF1C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b="1" dirty="0"/>
              <a:t>Configuração do Blender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007FE00-9498-4706-B255-6437B0252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6" y="511293"/>
            <a:ext cx="371101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 dirty="0" err="1"/>
              <a:t>Edit</a:t>
            </a:r>
            <a:r>
              <a:rPr lang="pt-BR" dirty="0"/>
              <a:t> -&gt; aba interface -&gt; </a:t>
            </a:r>
            <a:r>
              <a:rPr lang="pt-BR" dirty="0" err="1"/>
              <a:t>language</a:t>
            </a:r>
            <a:r>
              <a:rPr lang="pt-BR" dirty="0"/>
              <a:t> = Português do Brasil</a:t>
            </a:r>
          </a:p>
          <a:p>
            <a:r>
              <a:rPr lang="pt-BR" dirty="0" err="1"/>
              <a:t>Scene</a:t>
            </a:r>
            <a:r>
              <a:rPr lang="pt-BR" dirty="0"/>
              <a:t> -&gt; comprimento = </a:t>
            </a:r>
            <a:r>
              <a:rPr lang="pt-BR" dirty="0" err="1"/>
              <a:t>centimeters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41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do </a:t>
            </a:r>
            <a:r>
              <a:rPr lang="pt-BR" dirty="0" err="1"/>
              <a:t>blender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4397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</TotalTime>
  <Words>711</Words>
  <Application>Microsoft Office PowerPoint</Application>
  <PresentationFormat>Widescreen</PresentationFormat>
  <Paragraphs>89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(Corpo)</vt:lpstr>
      <vt:lpstr>Calibri Light</vt:lpstr>
      <vt:lpstr>Nunito</vt:lpstr>
      <vt:lpstr>Tema do Office</vt:lpstr>
      <vt:lpstr>Oficina Modelagem 3D</vt:lpstr>
      <vt:lpstr>Roteiro</vt:lpstr>
      <vt:lpstr>Modelagem 3D</vt:lpstr>
      <vt:lpstr>Modelagem 3D</vt:lpstr>
      <vt:lpstr>Ferramentas para modelagem 3D</vt:lpstr>
      <vt:lpstr>Blender </vt:lpstr>
      <vt:lpstr>Comandos básicos do Blender</vt:lpstr>
      <vt:lpstr>Configuração do Blender</vt:lpstr>
      <vt:lpstr>Configuração do blender</vt:lpstr>
      <vt:lpstr>Definição do ponto de origem</vt:lpstr>
      <vt:lpstr>Definição do ponto de origem</vt:lpstr>
      <vt:lpstr>Nivelando o cubo</vt:lpstr>
      <vt:lpstr>Achatar o cubo</vt:lpstr>
      <vt:lpstr>Reduzir o tamanho para o tamanho de um chaveiro</vt:lpstr>
      <vt:lpstr>Dividir a face superior e inferior em 6x6</vt:lpstr>
      <vt:lpstr>Furar o canto do chaveiro</vt:lpstr>
      <vt:lpstr>Furar o canto do chaveiro</vt:lpstr>
      <vt:lpstr>Furar o canto do chaveiro</vt:lpstr>
      <vt:lpstr>Subdividir ainda mais o topo</vt:lpstr>
      <vt:lpstr>Formar a letra I</vt:lpstr>
      <vt:lpstr>Formar a letra F</vt:lpstr>
      <vt:lpstr>Extrudar as faces do IF</vt:lpstr>
      <vt:lpstr>Apague todas as faces não essenciais</vt:lpstr>
      <vt:lpstr>No momento, seu modelo deve se parecer assim</vt:lpstr>
      <vt:lpstr>Formar o pingo do i</vt:lpstr>
      <vt:lpstr>Formar o pingo do i</vt:lpstr>
      <vt:lpstr>Formar o pingo do i</vt:lpstr>
      <vt:lpstr>Formar o pingo do i</vt:lpstr>
      <vt:lpstr>Arredondar as bordas </vt:lpstr>
      <vt:lpstr>Arredondar as bordas </vt:lpstr>
      <vt:lpstr>Remover vertices desnecessários</vt:lpstr>
      <vt:lpstr>Criar um topo e uma base</vt:lpstr>
      <vt:lpstr>O seu chaveiro virtual está pronto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AGROTECNOLÓGICA Edição 2023</dc:title>
  <dc:creator>Adriana Aparecida Rigolon</dc:creator>
  <cp:lastModifiedBy>Conta da Microsoft</cp:lastModifiedBy>
  <cp:revision>106</cp:revision>
  <dcterms:created xsi:type="dcterms:W3CDTF">2023-03-08T16:35:21Z</dcterms:created>
  <dcterms:modified xsi:type="dcterms:W3CDTF">2023-04-16T19:03:41Z</dcterms:modified>
</cp:coreProperties>
</file>